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4"/>
  </p:sldMasterIdLst>
  <p:notesMasterIdLst>
    <p:notesMasterId r:id="rId34"/>
  </p:notesMasterIdLst>
  <p:sldIdLst>
    <p:sldId id="291" r:id="rId5"/>
    <p:sldId id="259" r:id="rId6"/>
    <p:sldId id="256" r:id="rId7"/>
    <p:sldId id="260" r:id="rId8"/>
    <p:sldId id="258" r:id="rId9"/>
    <p:sldId id="274" r:id="rId10"/>
    <p:sldId id="264" r:id="rId11"/>
    <p:sldId id="263" r:id="rId12"/>
    <p:sldId id="266" r:id="rId13"/>
    <p:sldId id="265" r:id="rId14"/>
    <p:sldId id="275" r:id="rId15"/>
    <p:sldId id="276" r:id="rId16"/>
    <p:sldId id="271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92" r:id="rId26"/>
    <p:sldId id="270" r:id="rId27"/>
    <p:sldId id="273" r:id="rId28"/>
    <p:sldId id="267" r:id="rId29"/>
    <p:sldId id="272" r:id="rId30"/>
    <p:sldId id="290" r:id="rId31"/>
    <p:sldId id="288" r:id="rId32"/>
    <p:sldId id="287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92C1"/>
    <a:srgbClr val="A180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70DCF4-FE16-486A-9E59-0FE3EFCF2675}" v="1066" dt="2022-02-22T02:50:44.4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32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50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v>Time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val>
            <c:numRef>
              <c:f>Sheet1!$A$1:$A$130</c:f>
              <c:numCache>
                <c:formatCode>General</c:formatCode>
                <c:ptCount val="130"/>
                <c:pt idx="0">
                  <c:v>51</c:v>
                </c:pt>
                <c:pt idx="1">
                  <c:v>51</c:v>
                </c:pt>
                <c:pt idx="2">
                  <c:v>51</c:v>
                </c:pt>
                <c:pt idx="3">
                  <c:v>52</c:v>
                </c:pt>
                <c:pt idx="4">
                  <c:v>51</c:v>
                </c:pt>
                <c:pt idx="5">
                  <c:v>51</c:v>
                </c:pt>
                <c:pt idx="6">
                  <c:v>51</c:v>
                </c:pt>
                <c:pt idx="7">
                  <c:v>51</c:v>
                </c:pt>
                <c:pt idx="8">
                  <c:v>51</c:v>
                </c:pt>
                <c:pt idx="9">
                  <c:v>51</c:v>
                </c:pt>
                <c:pt idx="10">
                  <c:v>51</c:v>
                </c:pt>
                <c:pt idx="11">
                  <c:v>51</c:v>
                </c:pt>
                <c:pt idx="12">
                  <c:v>51</c:v>
                </c:pt>
                <c:pt idx="13">
                  <c:v>51</c:v>
                </c:pt>
                <c:pt idx="14">
                  <c:v>51</c:v>
                </c:pt>
                <c:pt idx="15">
                  <c:v>51</c:v>
                </c:pt>
                <c:pt idx="16">
                  <c:v>51</c:v>
                </c:pt>
                <c:pt idx="17">
                  <c:v>51</c:v>
                </c:pt>
                <c:pt idx="18">
                  <c:v>51</c:v>
                </c:pt>
                <c:pt idx="19">
                  <c:v>53</c:v>
                </c:pt>
                <c:pt idx="20">
                  <c:v>54</c:v>
                </c:pt>
                <c:pt idx="21">
                  <c:v>54</c:v>
                </c:pt>
                <c:pt idx="22">
                  <c:v>80</c:v>
                </c:pt>
                <c:pt idx="23">
                  <c:v>54</c:v>
                </c:pt>
                <c:pt idx="24">
                  <c:v>53</c:v>
                </c:pt>
                <c:pt idx="25">
                  <c:v>51</c:v>
                </c:pt>
                <c:pt idx="26">
                  <c:v>54</c:v>
                </c:pt>
                <c:pt idx="27">
                  <c:v>51</c:v>
                </c:pt>
                <c:pt idx="28">
                  <c:v>51</c:v>
                </c:pt>
                <c:pt idx="29">
                  <c:v>12</c:v>
                </c:pt>
                <c:pt idx="30">
                  <c:v>11</c:v>
                </c:pt>
                <c:pt idx="31">
                  <c:v>50</c:v>
                </c:pt>
                <c:pt idx="32">
                  <c:v>14</c:v>
                </c:pt>
                <c:pt idx="33">
                  <c:v>54</c:v>
                </c:pt>
                <c:pt idx="34">
                  <c:v>81</c:v>
                </c:pt>
                <c:pt idx="35">
                  <c:v>54</c:v>
                </c:pt>
                <c:pt idx="36">
                  <c:v>53</c:v>
                </c:pt>
                <c:pt idx="37">
                  <c:v>51</c:v>
                </c:pt>
                <c:pt idx="38">
                  <c:v>49</c:v>
                </c:pt>
                <c:pt idx="39">
                  <c:v>12</c:v>
                </c:pt>
                <c:pt idx="40">
                  <c:v>5</c:v>
                </c:pt>
                <c:pt idx="41">
                  <c:v>3</c:v>
                </c:pt>
                <c:pt idx="42">
                  <c:v>2</c:v>
                </c:pt>
                <c:pt idx="43">
                  <c:v>1</c:v>
                </c:pt>
                <c:pt idx="44">
                  <c:v>2</c:v>
                </c:pt>
                <c:pt idx="45">
                  <c:v>1</c:v>
                </c:pt>
                <c:pt idx="46">
                  <c:v>4</c:v>
                </c:pt>
                <c:pt idx="47">
                  <c:v>5</c:v>
                </c:pt>
                <c:pt idx="48">
                  <c:v>10</c:v>
                </c:pt>
                <c:pt idx="49">
                  <c:v>19</c:v>
                </c:pt>
                <c:pt idx="50">
                  <c:v>49</c:v>
                </c:pt>
                <c:pt idx="51">
                  <c:v>80</c:v>
                </c:pt>
                <c:pt idx="52">
                  <c:v>54</c:v>
                </c:pt>
                <c:pt idx="53">
                  <c:v>54</c:v>
                </c:pt>
                <c:pt idx="54">
                  <c:v>51</c:v>
                </c:pt>
                <c:pt idx="55">
                  <c:v>80</c:v>
                </c:pt>
                <c:pt idx="56">
                  <c:v>54</c:v>
                </c:pt>
                <c:pt idx="57">
                  <c:v>54</c:v>
                </c:pt>
                <c:pt idx="58">
                  <c:v>54</c:v>
                </c:pt>
                <c:pt idx="59">
                  <c:v>54</c:v>
                </c:pt>
                <c:pt idx="60">
                  <c:v>54</c:v>
                </c:pt>
                <c:pt idx="61">
                  <c:v>51</c:v>
                </c:pt>
                <c:pt idx="62">
                  <c:v>51</c:v>
                </c:pt>
                <c:pt idx="63">
                  <c:v>54</c:v>
                </c:pt>
                <c:pt idx="64">
                  <c:v>54</c:v>
                </c:pt>
                <c:pt idx="65">
                  <c:v>53</c:v>
                </c:pt>
                <c:pt idx="66">
                  <c:v>54</c:v>
                </c:pt>
                <c:pt idx="67">
                  <c:v>51</c:v>
                </c:pt>
                <c:pt idx="68">
                  <c:v>54</c:v>
                </c:pt>
                <c:pt idx="69">
                  <c:v>54</c:v>
                </c:pt>
                <c:pt idx="70">
                  <c:v>54</c:v>
                </c:pt>
                <c:pt idx="71">
                  <c:v>80</c:v>
                </c:pt>
                <c:pt idx="72">
                  <c:v>22</c:v>
                </c:pt>
                <c:pt idx="73">
                  <c:v>51</c:v>
                </c:pt>
                <c:pt idx="74">
                  <c:v>54</c:v>
                </c:pt>
                <c:pt idx="75">
                  <c:v>80</c:v>
                </c:pt>
                <c:pt idx="76">
                  <c:v>19</c:v>
                </c:pt>
                <c:pt idx="77">
                  <c:v>53</c:v>
                </c:pt>
                <c:pt idx="78">
                  <c:v>53</c:v>
                </c:pt>
                <c:pt idx="79">
                  <c:v>53</c:v>
                </c:pt>
                <c:pt idx="80">
                  <c:v>51</c:v>
                </c:pt>
                <c:pt idx="81">
                  <c:v>12</c:v>
                </c:pt>
                <c:pt idx="82">
                  <c:v>49</c:v>
                </c:pt>
                <c:pt idx="83">
                  <c:v>11</c:v>
                </c:pt>
                <c:pt idx="84">
                  <c:v>16</c:v>
                </c:pt>
                <c:pt idx="85">
                  <c:v>17</c:v>
                </c:pt>
                <c:pt idx="86">
                  <c:v>21</c:v>
                </c:pt>
                <c:pt idx="87">
                  <c:v>20</c:v>
                </c:pt>
                <c:pt idx="88">
                  <c:v>20</c:v>
                </c:pt>
                <c:pt idx="89">
                  <c:v>20</c:v>
                </c:pt>
                <c:pt idx="90">
                  <c:v>20</c:v>
                </c:pt>
                <c:pt idx="91">
                  <c:v>17</c:v>
                </c:pt>
                <c:pt idx="92">
                  <c:v>16</c:v>
                </c:pt>
                <c:pt idx="93">
                  <c:v>54</c:v>
                </c:pt>
                <c:pt idx="94">
                  <c:v>13</c:v>
                </c:pt>
                <c:pt idx="95">
                  <c:v>12</c:v>
                </c:pt>
                <c:pt idx="96">
                  <c:v>50</c:v>
                </c:pt>
                <c:pt idx="97">
                  <c:v>50</c:v>
                </c:pt>
                <c:pt idx="98">
                  <c:v>9</c:v>
                </c:pt>
                <c:pt idx="99">
                  <c:v>13</c:v>
                </c:pt>
                <c:pt idx="100">
                  <c:v>13</c:v>
                </c:pt>
                <c:pt idx="101">
                  <c:v>49</c:v>
                </c:pt>
                <c:pt idx="102">
                  <c:v>53</c:v>
                </c:pt>
                <c:pt idx="103">
                  <c:v>49</c:v>
                </c:pt>
                <c:pt idx="104">
                  <c:v>53</c:v>
                </c:pt>
                <c:pt idx="105">
                  <c:v>49</c:v>
                </c:pt>
                <c:pt idx="106">
                  <c:v>49</c:v>
                </c:pt>
                <c:pt idx="107">
                  <c:v>13</c:v>
                </c:pt>
                <c:pt idx="108">
                  <c:v>13</c:v>
                </c:pt>
                <c:pt idx="109">
                  <c:v>13</c:v>
                </c:pt>
                <c:pt idx="110">
                  <c:v>11</c:v>
                </c:pt>
                <c:pt idx="111">
                  <c:v>9</c:v>
                </c:pt>
                <c:pt idx="112">
                  <c:v>9</c:v>
                </c:pt>
                <c:pt idx="113">
                  <c:v>9</c:v>
                </c:pt>
                <c:pt idx="114">
                  <c:v>8</c:v>
                </c:pt>
                <c:pt idx="115">
                  <c:v>8</c:v>
                </c:pt>
                <c:pt idx="116">
                  <c:v>7</c:v>
                </c:pt>
                <c:pt idx="117">
                  <c:v>6</c:v>
                </c:pt>
                <c:pt idx="118">
                  <c:v>6</c:v>
                </c:pt>
                <c:pt idx="119">
                  <c:v>5</c:v>
                </c:pt>
                <c:pt idx="120">
                  <c:v>5</c:v>
                </c:pt>
                <c:pt idx="121">
                  <c:v>4</c:v>
                </c:pt>
                <c:pt idx="122">
                  <c:v>4</c:v>
                </c:pt>
                <c:pt idx="123">
                  <c:v>4</c:v>
                </c:pt>
                <c:pt idx="124">
                  <c:v>4</c:v>
                </c:pt>
                <c:pt idx="125">
                  <c:v>4</c:v>
                </c:pt>
                <c:pt idx="126">
                  <c:v>3</c:v>
                </c:pt>
                <c:pt idx="127">
                  <c:v>2</c:v>
                </c:pt>
                <c:pt idx="128">
                  <c:v>2</c:v>
                </c:pt>
                <c:pt idx="129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C4E-4827-894A-5D30565FA4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42443024"/>
        <c:axId val="1142443440"/>
      </c:lineChart>
      <c:catAx>
        <c:axId val="114244302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6350" cap="rnd" cmpd="sng" algn="ctr">
            <a:solidFill>
              <a:srgbClr val="00206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2443440"/>
        <c:crosses val="autoZero"/>
        <c:auto val="1"/>
        <c:lblAlgn val="ctr"/>
        <c:lblOffset val="100"/>
        <c:tickLblSkip val="1"/>
        <c:noMultiLvlLbl val="0"/>
      </c:catAx>
      <c:valAx>
        <c:axId val="1142443440"/>
        <c:scaling>
          <c:orientation val="minMax"/>
          <c:max val="100"/>
        </c:scaling>
        <c:delete val="0"/>
        <c:axPos val="l"/>
        <c:majorGridlines>
          <c:spPr>
            <a:ln w="9525" cap="rnd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2443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CDE2A6-B964-4BB5-B85A-8AF7BE3E8D49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5F8847-6D5C-4ECC-8A87-C26C92FA5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595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E574BDDD-E77C-4F65-80AE-A2B49D0566BE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556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994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696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751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994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8468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361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E574BDDD-E77C-4F65-80AE-A2B49D0566BE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8890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E574BDDD-E77C-4F65-80AE-A2B49D0566BE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3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005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03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911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186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151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054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02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171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E574BDDD-E77C-4F65-80AE-A2B49D0566BE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687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9E487E-2361-4526-B4E3-AFE496162E1C}"/>
              </a:ext>
            </a:extLst>
          </p:cNvPr>
          <p:cNvSpPr txBox="1"/>
          <p:nvPr/>
        </p:nvSpPr>
        <p:spPr>
          <a:xfrm>
            <a:off x="3448050" y="1155234"/>
            <a:ext cx="7734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dirty="0">
                <a:solidFill>
                  <a:schemeClr val="bg1"/>
                </a:solidFill>
              </a:rPr>
              <a:t>CEIS101 Final Project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19D875-D586-475B-91AF-39185E7C268C}"/>
              </a:ext>
            </a:extLst>
          </p:cNvPr>
          <p:cNvSpPr txBox="1"/>
          <p:nvPr/>
        </p:nvSpPr>
        <p:spPr>
          <a:xfrm>
            <a:off x="4657725" y="2546202"/>
            <a:ext cx="65246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entury Gothic" panose="020B0502020202020204"/>
              </a:rPr>
              <a:t>IoT Smart Home Security System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55D5B0-C762-4249-9734-A2304FB2DD14}"/>
              </a:ext>
            </a:extLst>
          </p:cNvPr>
          <p:cNvSpPr txBox="1"/>
          <p:nvPr/>
        </p:nvSpPr>
        <p:spPr>
          <a:xfrm>
            <a:off x="6896100" y="4994880"/>
            <a:ext cx="4286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solidFill>
                  <a:schemeClr val="bg1"/>
                </a:solidFill>
              </a:rPr>
              <a:t>Shannon Clinton</a:t>
            </a:r>
          </a:p>
        </p:txBody>
      </p:sp>
    </p:spTree>
    <p:extLst>
      <p:ext uri="{BB962C8B-B14F-4D97-AF65-F5344CB8AC3E}">
        <p14:creationId xmlns:p14="http://schemas.microsoft.com/office/powerpoint/2010/main" val="212761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Serial Monitor (screenshot)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608E6E2-C071-4BE2-8071-03B731CEED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8500" y="2087795"/>
            <a:ext cx="5715000" cy="379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413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16">
            <a:extLst>
              <a:ext uri="{FF2B5EF4-FFF2-40B4-BE49-F238E27FC236}">
                <a16:creationId xmlns:a16="http://schemas.microsoft.com/office/drawing/2014/main" id="{D4EC3799-3F52-48CE-85CC-83AED368E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18" name="Rectangle 17">
              <a:extLst>
                <a:ext uri="{FF2B5EF4-FFF2-40B4-BE49-F238E27FC236}">
                  <a16:creationId xmlns:a16="http://schemas.microsoft.com/office/drawing/2014/main" id="{F3FC2939-BF10-4CBC-904B-74A17D4B9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266B6D5D-11B6-40A6-9CEF-F0B0D104C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8420" y="1370143"/>
            <a:ext cx="6391270" cy="4157446"/>
          </a:xfrm>
        </p:spPr>
        <p:txBody>
          <a:bodyPr anchor="ctr">
            <a:normAutofit/>
          </a:bodyPr>
          <a:lstStyle/>
          <a:p>
            <a:br>
              <a:rPr lang="en-US" sz="6600" dirty="0">
                <a:solidFill>
                  <a:schemeClr val="tx1"/>
                </a:solidFill>
              </a:rPr>
            </a:br>
            <a:r>
              <a:rPr lang="en-US" sz="6600" dirty="0">
                <a:solidFill>
                  <a:schemeClr val="tx1"/>
                </a:solidFill>
              </a:rPr>
              <a:t>Module 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1861" y="1370143"/>
            <a:ext cx="2913091" cy="4157446"/>
          </a:xfrm>
        </p:spPr>
        <p:txBody>
          <a:bodyPr anchor="ctr">
            <a:normAutofit/>
          </a:bodyPr>
          <a:lstStyle/>
          <a:p>
            <a:pPr algn="r"/>
            <a:r>
              <a:rPr lang="en-US" sz="2000" dirty="0"/>
              <a:t>Adding Door Sensor to Smart Home System </a:t>
            </a:r>
          </a:p>
        </p:txBody>
      </p:sp>
      <p:cxnSp>
        <p:nvCxnSpPr>
          <p:cNvPr id="29" name="Straight Connector 20">
            <a:extLst>
              <a:ext uri="{FF2B5EF4-FFF2-40B4-BE49-F238E27FC236}">
                <a16:creationId xmlns:a16="http://schemas.microsoft.com/office/drawing/2014/main" id="{789E20C7-BB50-4317-93C7-90C8ED80B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56687" y="1930986"/>
            <a:ext cx="0" cy="3200400"/>
          </a:xfrm>
          <a:prstGeom prst="line">
            <a:avLst/>
          </a:prstGeom>
          <a:ln w="15875"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519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856" y="1043855"/>
            <a:ext cx="4563359" cy="5338091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Circuit of door closed with Green LED ON</a:t>
            </a:r>
          </a:p>
        </p:txBody>
      </p:sp>
      <p:pic>
        <p:nvPicPr>
          <p:cNvPr id="9" name="Content Placeholder 8" descr="A picture containing text, circuit, electronics&#10;&#10;Description automatically generated">
            <a:extLst>
              <a:ext uri="{FF2B5EF4-FFF2-40B4-BE49-F238E27FC236}">
                <a16:creationId xmlns:a16="http://schemas.microsoft.com/office/drawing/2014/main" id="{F99F2938-6F07-4108-82FC-82BBD878CD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99462" y="1623292"/>
            <a:ext cx="5572291" cy="4179216"/>
          </a:xfrm>
        </p:spPr>
      </p:pic>
    </p:spTree>
    <p:extLst>
      <p:ext uri="{BB962C8B-B14F-4D97-AF65-F5344CB8AC3E}">
        <p14:creationId xmlns:p14="http://schemas.microsoft.com/office/powerpoint/2010/main" val="2790800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699" y="1680632"/>
            <a:ext cx="4557689" cy="4201694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Circuit of door open with Green LED OFF </a:t>
            </a:r>
          </a:p>
        </p:txBody>
      </p:sp>
      <p:pic>
        <p:nvPicPr>
          <p:cNvPr id="5" name="Content Placeholder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A40E19C-0CB6-4FF5-B83A-0A851D3688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70231" y="2250015"/>
            <a:ext cx="4555066" cy="3416300"/>
          </a:xfrm>
        </p:spPr>
      </p:pic>
    </p:spTree>
    <p:extLst>
      <p:ext uri="{BB962C8B-B14F-4D97-AF65-F5344CB8AC3E}">
        <p14:creationId xmlns:p14="http://schemas.microsoft.com/office/powerpoint/2010/main" val="568366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8026" y="3137718"/>
            <a:ext cx="3755924" cy="94881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Arduino Code</a:t>
            </a:r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DBBE9F2-CC19-499D-9442-21AC0C9DD2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80103"/>
            <a:ext cx="3562851" cy="6064045"/>
          </a:xfrm>
        </p:spPr>
      </p:pic>
    </p:spTree>
    <p:extLst>
      <p:ext uri="{BB962C8B-B14F-4D97-AF65-F5344CB8AC3E}">
        <p14:creationId xmlns:p14="http://schemas.microsoft.com/office/powerpoint/2010/main" val="3157486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0764" y="1258803"/>
            <a:ext cx="8761413" cy="706964"/>
          </a:xfrm>
        </p:spPr>
        <p:txBody>
          <a:bodyPr>
            <a:normAutofit/>
          </a:bodyPr>
          <a:lstStyle/>
          <a:p>
            <a:r>
              <a:rPr lang="en-US" sz="4000" dirty="0"/>
              <a:t>Serial Monitor (screenshot)</a:t>
            </a:r>
          </a:p>
        </p:txBody>
      </p:sp>
      <p:pic>
        <p:nvPicPr>
          <p:cNvPr id="9" name="Content Placeholder 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2973CD7-E651-4E88-B6DE-D0B2FC0604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368" y="2603500"/>
            <a:ext cx="5509576" cy="3416300"/>
          </a:xfrm>
        </p:spPr>
      </p:pic>
    </p:spTree>
    <p:extLst>
      <p:ext uri="{BB962C8B-B14F-4D97-AF65-F5344CB8AC3E}">
        <p14:creationId xmlns:p14="http://schemas.microsoft.com/office/powerpoint/2010/main" val="32309136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4EC3799-3F52-48CE-85CC-83AED368E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9" name="Rectangle 8">
              <a:extLst>
                <a:ext uri="{FF2B5EF4-FFF2-40B4-BE49-F238E27FC236}">
                  <a16:creationId xmlns:a16="http://schemas.microsoft.com/office/drawing/2014/main" id="{F3FC2939-BF10-4CBC-904B-74A17D4B9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266B6D5D-11B6-40A6-9CEF-F0B0D104C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8420" y="1370143"/>
            <a:ext cx="6391270" cy="4157446"/>
          </a:xfrm>
        </p:spPr>
        <p:txBody>
          <a:bodyPr anchor="ctr">
            <a:normAutofit/>
          </a:bodyPr>
          <a:lstStyle/>
          <a:p>
            <a:br>
              <a:rPr lang="en-US" sz="6600" dirty="0">
                <a:solidFill>
                  <a:schemeClr val="tx1"/>
                </a:solidFill>
              </a:rPr>
            </a:br>
            <a:r>
              <a:rPr lang="en-US" sz="6600" dirty="0">
                <a:solidFill>
                  <a:schemeClr val="tx1"/>
                </a:solidFill>
              </a:rPr>
              <a:t>Module 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1861" y="1370143"/>
            <a:ext cx="2913091" cy="4157446"/>
          </a:xfrm>
        </p:spPr>
        <p:txBody>
          <a:bodyPr anchor="ctr">
            <a:normAutofit/>
          </a:bodyPr>
          <a:lstStyle/>
          <a:p>
            <a:pPr algn="r"/>
            <a:r>
              <a:rPr lang="en-US" sz="2000"/>
              <a:t>Adding Distance Sensor to Smart Home System </a:t>
            </a:r>
          </a:p>
          <a:p>
            <a:pPr algn="r"/>
            <a:r>
              <a:rPr lang="en-US" sz="2000"/>
              <a:t>and Conducting Data Analysis</a:t>
            </a:r>
          </a:p>
          <a:p>
            <a:pPr algn="r"/>
            <a:endParaRPr lang="en-US" sz="200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9E20C7-BB50-4317-93C7-90C8ED80B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56687" y="1930986"/>
            <a:ext cx="0" cy="3200400"/>
          </a:xfrm>
          <a:prstGeom prst="line">
            <a:avLst/>
          </a:prstGeom>
          <a:ln w="15875"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66342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506511"/>
            <a:ext cx="5324703" cy="1844973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Circuit with green LED on 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BAD0AEB1-953F-42B4-9A81-B38756FC60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4356" y="1174194"/>
            <a:ext cx="3382207" cy="450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825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550" y="2636839"/>
            <a:ext cx="4100052" cy="1584322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Circuit with yellow LED 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69FB1A8-9C07-4C76-8131-E6C9122907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315537"/>
            <a:ext cx="3774876" cy="503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741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825" y="3429000"/>
            <a:ext cx="5737459" cy="706964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Circuit with red LED on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EBAD80F-44B0-4A29-AF95-5FBE46DC79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56018" y="1457344"/>
            <a:ext cx="3487705" cy="465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549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91A5E26-1F21-459D-8C03-ADB057B090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2B00D4-DD33-4030-8585-610545EFD0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8000"/>
          </a:blip>
          <a:srcRect t="4553" b="20447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7431A-E588-434F-86EC-EDB851D33482}"/>
              </a:ext>
            </a:extLst>
          </p:cNvPr>
          <p:cNvSpPr txBox="1"/>
          <p:nvPr/>
        </p:nvSpPr>
        <p:spPr>
          <a:xfrm>
            <a:off x="412955" y="471948"/>
            <a:ext cx="9567658" cy="10717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latin typeface="+mj-lt"/>
                <a:ea typeface="+mj-ea"/>
                <a:cs typeface="+mj-cs"/>
              </a:rPr>
              <a:t>Introduction </a:t>
            </a:r>
            <a:endParaRPr lang="en-US" sz="54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E462FE-E48C-4CAB-A631-A0E95C6A2054}"/>
              </a:ext>
            </a:extLst>
          </p:cNvPr>
          <p:cNvSpPr txBox="1"/>
          <p:nvPr/>
        </p:nvSpPr>
        <p:spPr>
          <a:xfrm>
            <a:off x="1312161" y="1704360"/>
            <a:ext cx="956765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</a:t>
            </a:r>
            <a:r>
              <a:rPr lang="en-US" sz="2400" dirty="0" err="1"/>
              <a:t>Aurduino</a:t>
            </a:r>
            <a:r>
              <a:rPr lang="en-US" sz="2400" dirty="0"/>
              <a:t> Mega is a fun device with so many possibilities.  This project showed me that I’m capable of building a functional prototype and that the sky is the limit on what I can create and add to the IoT world.</a:t>
            </a:r>
          </a:p>
          <a:p>
            <a:endParaRPr lang="en-US" sz="2400" dirty="0"/>
          </a:p>
          <a:p>
            <a:r>
              <a:rPr lang="en-US" sz="2400" dirty="0"/>
              <a:t>As I move along in my education, I plan on focusing on the data management piece of IoT devices so having a fundamental understanding of the technology will be  important to my career.  I value this opportunity.  Thank you to all the instructors for your thorough explanations on the Arduino and breadboard tech we worked with in this class.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7275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2233" y="3840179"/>
            <a:ext cx="3893767" cy="1252929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Arduino Code (Screenshot)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637EE3-021F-4968-A49E-03987E4283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30065" y="650013"/>
            <a:ext cx="4031960" cy="5557973"/>
          </a:xfrm>
        </p:spPr>
      </p:pic>
    </p:spTree>
    <p:extLst>
      <p:ext uri="{BB962C8B-B14F-4D97-AF65-F5344CB8AC3E}">
        <p14:creationId xmlns:p14="http://schemas.microsoft.com/office/powerpoint/2010/main" val="8562174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973668"/>
            <a:ext cx="8908025" cy="706964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Data Output of Distance Sensor </a:t>
            </a:r>
            <a:r>
              <a:rPr lang="en-US" sz="1600" dirty="0"/>
              <a:t>(/Sec)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4DB0AD0-2C4A-49FF-B68B-2C5C1682E9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3428523"/>
              </p:ext>
            </p:extLst>
          </p:nvPr>
        </p:nvGraphicFramePr>
        <p:xfrm>
          <a:off x="1155700" y="2603500"/>
          <a:ext cx="8824913" cy="3416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8077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>
            <a:extLst>
              <a:ext uri="{FF2B5EF4-FFF2-40B4-BE49-F238E27FC236}">
                <a16:creationId xmlns:a16="http://schemas.microsoft.com/office/drawing/2014/main" id="{D4EC3799-3F52-48CE-85CC-83AED368E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9" name="Rectangle 8">
              <a:extLst>
                <a:ext uri="{FF2B5EF4-FFF2-40B4-BE49-F238E27FC236}">
                  <a16:creationId xmlns:a16="http://schemas.microsoft.com/office/drawing/2014/main" id="{F3FC2939-BF10-4CBC-904B-74A17D4B9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266B6D5D-11B6-40A6-9CEF-F0B0D104C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8420" y="1370143"/>
            <a:ext cx="6391270" cy="4157446"/>
          </a:xfrm>
        </p:spPr>
        <p:txBody>
          <a:bodyPr anchor="ctr">
            <a:normAutofit/>
          </a:bodyPr>
          <a:lstStyle/>
          <a:p>
            <a:br>
              <a:rPr lang="en-US" sz="6600" dirty="0">
                <a:solidFill>
                  <a:schemeClr val="tx1"/>
                </a:solidFill>
              </a:rPr>
            </a:br>
            <a:r>
              <a:rPr lang="en-US" sz="6600" dirty="0">
                <a:solidFill>
                  <a:schemeClr val="tx1"/>
                </a:solidFill>
              </a:rPr>
              <a:t>Module 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1861" y="1370143"/>
            <a:ext cx="2913091" cy="4157446"/>
          </a:xfrm>
        </p:spPr>
        <p:txBody>
          <a:bodyPr anchor="ctr">
            <a:normAutofit/>
          </a:bodyPr>
          <a:lstStyle/>
          <a:p>
            <a:pPr algn="r"/>
            <a:r>
              <a:rPr lang="en-US" sz="2000" dirty="0"/>
              <a:t>AUTOMATED LIGHT</a:t>
            </a:r>
          </a:p>
          <a:p>
            <a:pPr algn="r"/>
            <a:endParaRPr lang="en-US" sz="2000" dirty="0"/>
          </a:p>
        </p:txBody>
      </p:sp>
      <p:cxnSp>
        <p:nvCxnSpPr>
          <p:cNvPr id="6" name="Straight Connector 11">
            <a:extLst>
              <a:ext uri="{FF2B5EF4-FFF2-40B4-BE49-F238E27FC236}">
                <a16:creationId xmlns:a16="http://schemas.microsoft.com/office/drawing/2014/main" id="{789E20C7-BB50-4317-93C7-90C8ED80B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56687" y="1930986"/>
            <a:ext cx="0" cy="3200400"/>
          </a:xfrm>
          <a:prstGeom prst="line">
            <a:avLst/>
          </a:prstGeom>
          <a:ln w="15875"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31024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electronics, circuit&#10;&#10;Description automatically generated">
            <a:extLst>
              <a:ext uri="{FF2B5EF4-FFF2-40B4-BE49-F238E27FC236}">
                <a16:creationId xmlns:a16="http://schemas.microsoft.com/office/drawing/2014/main" id="{8F0BEDF1-87C9-4F1C-8313-2CD675365B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67526" y="1364752"/>
            <a:ext cx="5926667" cy="4445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31288DB-40C7-4DC3-9FE8-441CB64E9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078" y="2044459"/>
            <a:ext cx="3942330" cy="3381555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Circuit with automated LED off </a:t>
            </a:r>
          </a:p>
        </p:txBody>
      </p:sp>
    </p:spTree>
    <p:extLst>
      <p:ext uri="{BB962C8B-B14F-4D97-AF65-F5344CB8AC3E}">
        <p14:creationId xmlns:p14="http://schemas.microsoft.com/office/powerpoint/2010/main" val="36695628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9FF11977-0CB1-422A-A43D-E3FE4B44B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6473" y="1385753"/>
            <a:ext cx="6000750" cy="450056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CAA6643-F9B1-4EE7-9E30-CA9C65CA2CBD}"/>
              </a:ext>
            </a:extLst>
          </p:cNvPr>
          <p:cNvSpPr/>
          <p:nvPr/>
        </p:nvSpPr>
        <p:spPr>
          <a:xfrm>
            <a:off x="6096000" y="2904089"/>
            <a:ext cx="5588935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Circuit with automated LED on (picture)</a:t>
            </a:r>
          </a:p>
        </p:txBody>
      </p:sp>
    </p:spTree>
    <p:extLst>
      <p:ext uri="{BB962C8B-B14F-4D97-AF65-F5344CB8AC3E}">
        <p14:creationId xmlns:p14="http://schemas.microsoft.com/office/powerpoint/2010/main" val="116218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832FF32-0E2B-4824-8703-DDD47B774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933" y="871268"/>
            <a:ext cx="3899706" cy="56337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FAE3C5C-D739-4E08-A637-21150E4D853F}"/>
              </a:ext>
            </a:extLst>
          </p:cNvPr>
          <p:cNvSpPr/>
          <p:nvPr/>
        </p:nvSpPr>
        <p:spPr>
          <a:xfrm>
            <a:off x="318319" y="2767280"/>
            <a:ext cx="544340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Arduino Code (screenshot)</a:t>
            </a:r>
          </a:p>
        </p:txBody>
      </p:sp>
    </p:spTree>
    <p:extLst>
      <p:ext uri="{BB962C8B-B14F-4D97-AF65-F5344CB8AC3E}">
        <p14:creationId xmlns:p14="http://schemas.microsoft.com/office/powerpoint/2010/main" val="19709398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260885A-EDF4-4A9A-9E10-A1161C9617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54669"/>
            <a:ext cx="3946198" cy="51720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988E5D-7EF4-490C-8062-A5146E01D58C}"/>
              </a:ext>
            </a:extLst>
          </p:cNvPr>
          <p:cNvSpPr/>
          <p:nvPr/>
        </p:nvSpPr>
        <p:spPr>
          <a:xfrm>
            <a:off x="577740" y="2767280"/>
            <a:ext cx="525155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Serial Monitor (screenshot)</a:t>
            </a:r>
          </a:p>
        </p:txBody>
      </p:sp>
    </p:spTree>
    <p:extLst>
      <p:ext uri="{BB962C8B-B14F-4D97-AF65-F5344CB8AC3E}">
        <p14:creationId xmlns:p14="http://schemas.microsoft.com/office/powerpoint/2010/main" val="31871569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2F7431A-E588-434F-86EC-EDB851D33482}"/>
              </a:ext>
            </a:extLst>
          </p:cNvPr>
          <p:cNvSpPr txBox="1"/>
          <p:nvPr/>
        </p:nvSpPr>
        <p:spPr>
          <a:xfrm>
            <a:off x="1114425" y="810309"/>
            <a:ext cx="32099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Career Skills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08AD54-84B2-4D42-AE5B-FD132A374D2A}"/>
              </a:ext>
            </a:extLst>
          </p:cNvPr>
          <p:cNvSpPr txBox="1"/>
          <p:nvPr/>
        </p:nvSpPr>
        <p:spPr>
          <a:xfrm>
            <a:off x="1114425" y="2196823"/>
            <a:ext cx="9315450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en-US" dirty="0"/>
              <a:t>Building a functional Prototype</a:t>
            </a: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en-US" dirty="0"/>
              <a:t>Handling the data output of the security system</a:t>
            </a: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en-US" dirty="0"/>
              <a:t>Learning the basics of Arduino C+ code</a:t>
            </a: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en-US" dirty="0"/>
              <a:t>Gaining a familiarity with the Arduino hardware</a:t>
            </a: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en-US" dirty="0"/>
              <a:t>Building circuitry with the breadboard and learning basic electronics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7432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2F7431A-E588-434F-86EC-EDB851D33482}"/>
              </a:ext>
            </a:extLst>
          </p:cNvPr>
          <p:cNvSpPr txBox="1"/>
          <p:nvPr/>
        </p:nvSpPr>
        <p:spPr>
          <a:xfrm>
            <a:off x="1009650" y="620116"/>
            <a:ext cx="32480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Challenges</a:t>
            </a:r>
            <a:r>
              <a:rPr lang="en-US" sz="5400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690D0B-677C-4B6A-BFFE-68DD6D004C4C}"/>
              </a:ext>
            </a:extLst>
          </p:cNvPr>
          <p:cNvSpPr txBox="1"/>
          <p:nvPr/>
        </p:nvSpPr>
        <p:spPr>
          <a:xfrm>
            <a:off x="2128837" y="2362200"/>
            <a:ext cx="793432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 had just two challenges during the building process.  Overall, everything went very smoothly, and I enjoyed the process of building the prototype.</a:t>
            </a:r>
          </a:p>
          <a:p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During Module 3, using the Arduino software for the first time, I couldn’t get the code to upload to my device.  I first checked the settings withing the software and I discovered that I didn’t have the port selected properly.  Even then though the code still wouldn’t upload so I started to get really frustrated.  I attended a homework huddle with Professor Lewis and he had me unplug and fully reset my hardware and that did the trick to fix the issue. 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Everything went very smoothly from there until I got to Module 6.  I had to move my device to another surface within my office and when I did, so a couple of the leads came loose.  I had to go over all my connections, but I missed one important one.  The power from the 5V was connected to the wrong spot and I kept overlooking the problem.  I worked with Andrew in my Discord study group and during that process I found the issue.  I felt silly for overlooking such a simple issue.</a:t>
            </a:r>
          </a:p>
        </p:txBody>
      </p:sp>
    </p:spTree>
    <p:extLst>
      <p:ext uri="{BB962C8B-B14F-4D97-AF65-F5344CB8AC3E}">
        <p14:creationId xmlns:p14="http://schemas.microsoft.com/office/powerpoint/2010/main" val="30960380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2F7431A-E588-434F-86EC-EDB851D33482}"/>
              </a:ext>
            </a:extLst>
          </p:cNvPr>
          <p:cNvSpPr txBox="1"/>
          <p:nvPr/>
        </p:nvSpPr>
        <p:spPr>
          <a:xfrm>
            <a:off x="944769" y="485697"/>
            <a:ext cx="40082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Conclusion</a:t>
            </a:r>
            <a:r>
              <a:rPr lang="en-US" sz="5400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165D50-0C51-4478-8C60-A9DCA3F5D2FC}"/>
              </a:ext>
            </a:extLst>
          </p:cNvPr>
          <p:cNvSpPr txBox="1"/>
          <p:nvPr/>
        </p:nvSpPr>
        <p:spPr>
          <a:xfrm>
            <a:off x="1876425" y="1657350"/>
            <a:ext cx="8201025" cy="4454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</a:rPr>
              <a:t>The world of IoT is expanding exponentially right now and it’s a rapidly growing sector of the tech industry.  Having the opportunity to build a functioning prototype of a home security system was exciting.  I now have a confidence from the experience that I’m looking forward to exploring.  There are endless possibilities to what I can create with my Arduino mega and Uno devices.  </a:t>
            </a:r>
          </a:p>
        </p:txBody>
      </p:sp>
    </p:spTree>
    <p:extLst>
      <p:ext uri="{BB962C8B-B14F-4D97-AF65-F5344CB8AC3E}">
        <p14:creationId xmlns:p14="http://schemas.microsoft.com/office/powerpoint/2010/main" val="2875904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7">
            <a:extLst>
              <a:ext uri="{FF2B5EF4-FFF2-40B4-BE49-F238E27FC236}">
                <a16:creationId xmlns:a16="http://schemas.microsoft.com/office/drawing/2014/main" id="{D4EC3799-3F52-48CE-85CC-83AED368E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9" name="Rectangle 8">
              <a:extLst>
                <a:ext uri="{FF2B5EF4-FFF2-40B4-BE49-F238E27FC236}">
                  <a16:creationId xmlns:a16="http://schemas.microsoft.com/office/drawing/2014/main" id="{F3FC2939-BF10-4CBC-904B-74A17D4B9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266B6D5D-11B6-40A6-9CEF-F0B0D104C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8420" y="1370143"/>
            <a:ext cx="6391270" cy="4157446"/>
          </a:xfrm>
        </p:spPr>
        <p:txBody>
          <a:bodyPr anchor="ctr">
            <a:normAutofit/>
          </a:bodyPr>
          <a:lstStyle/>
          <a:p>
            <a:br>
              <a:rPr lang="en-US" sz="6600">
                <a:solidFill>
                  <a:schemeClr val="tx1"/>
                </a:solidFill>
              </a:rPr>
            </a:br>
            <a:r>
              <a:rPr lang="en-US" sz="6600">
                <a:solidFill>
                  <a:schemeClr val="tx1"/>
                </a:solidFill>
              </a:rPr>
              <a:t>Module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1861" y="1370143"/>
            <a:ext cx="2913091" cy="4157446"/>
          </a:xfrm>
        </p:spPr>
        <p:txBody>
          <a:bodyPr anchor="ctr">
            <a:normAutofit/>
          </a:bodyPr>
          <a:lstStyle/>
          <a:p>
            <a:pPr algn="r"/>
            <a:r>
              <a:rPr lang="en-US" sz="2000"/>
              <a:t>Circuit Simulation in Tinkercad </a:t>
            </a:r>
          </a:p>
        </p:txBody>
      </p:sp>
      <p:cxnSp>
        <p:nvCxnSpPr>
          <p:cNvPr id="15" name="Straight Connector 11">
            <a:extLst>
              <a:ext uri="{FF2B5EF4-FFF2-40B4-BE49-F238E27FC236}">
                <a16:creationId xmlns:a16="http://schemas.microsoft.com/office/drawing/2014/main" id="{789E20C7-BB50-4317-93C7-90C8ED80B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56687" y="1930986"/>
            <a:ext cx="0" cy="3200400"/>
          </a:xfrm>
          <a:prstGeom prst="line">
            <a:avLst/>
          </a:prstGeom>
          <a:ln w="15875"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58549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6756766" cy="773723"/>
          </a:xfrm>
        </p:spPr>
        <p:txBody>
          <a:bodyPr>
            <a:normAutofit/>
          </a:bodyPr>
          <a:lstStyle/>
          <a:p>
            <a:r>
              <a:rPr lang="en-US" sz="4400" dirty="0"/>
              <a:t>Circuit (screenshot)</a:t>
            </a: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7B5266BF-C54B-46AA-8490-9D38E2276FF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-15962" t="-16333" r="-17469" b="-21548"/>
          <a:stretch/>
        </p:blipFill>
        <p:spPr>
          <a:xfrm>
            <a:off x="3122604" y="719327"/>
            <a:ext cx="9972365" cy="6339459"/>
          </a:xfrm>
        </p:spPr>
      </p:pic>
    </p:spTree>
    <p:extLst>
      <p:ext uri="{BB962C8B-B14F-4D97-AF65-F5344CB8AC3E}">
        <p14:creationId xmlns:p14="http://schemas.microsoft.com/office/powerpoint/2010/main" val="3856502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036" y="556182"/>
            <a:ext cx="5175316" cy="801278"/>
          </a:xfrm>
        </p:spPr>
        <p:txBody>
          <a:bodyPr>
            <a:normAutofit/>
          </a:bodyPr>
          <a:lstStyle/>
          <a:p>
            <a:r>
              <a:rPr lang="en-US" sz="4400" dirty="0"/>
              <a:t>Code(screenshot)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B4161D-4268-4D41-87FA-FE92C54DA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143" y="1674523"/>
            <a:ext cx="8517713" cy="432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735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4EC3799-3F52-48CE-85CC-83AED368E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9" name="Rectangle 8">
              <a:extLst>
                <a:ext uri="{FF2B5EF4-FFF2-40B4-BE49-F238E27FC236}">
                  <a16:creationId xmlns:a16="http://schemas.microsoft.com/office/drawing/2014/main" id="{F3FC2939-BF10-4CBC-904B-74A17D4B9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266B6D5D-11B6-40A6-9CEF-F0B0D104C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8420" y="1370143"/>
            <a:ext cx="6391270" cy="4157446"/>
          </a:xfrm>
        </p:spPr>
        <p:txBody>
          <a:bodyPr anchor="ctr">
            <a:normAutofit/>
          </a:bodyPr>
          <a:lstStyle/>
          <a:p>
            <a:br>
              <a:rPr lang="en-US" sz="6600">
                <a:solidFill>
                  <a:schemeClr val="tx1"/>
                </a:solidFill>
              </a:rPr>
            </a:br>
            <a:r>
              <a:rPr lang="en-US" sz="6600">
                <a:solidFill>
                  <a:schemeClr val="tx1"/>
                </a:solidFill>
              </a:rPr>
              <a:t>Module 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1861" y="1370143"/>
            <a:ext cx="2913091" cy="4157446"/>
          </a:xfrm>
        </p:spPr>
        <p:txBody>
          <a:bodyPr anchor="ctr">
            <a:normAutofit/>
          </a:bodyPr>
          <a:lstStyle/>
          <a:p>
            <a:pPr algn="r"/>
            <a:r>
              <a:rPr lang="en-US" sz="2000"/>
              <a:t>Inventory of Parts, Circuit Building, and Displaying Messages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9E20C7-BB50-4317-93C7-90C8ED80B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56687" y="1930986"/>
            <a:ext cx="0" cy="3200400"/>
          </a:xfrm>
          <a:prstGeom prst="line">
            <a:avLst/>
          </a:prstGeom>
          <a:ln w="15875"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1458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Inventory of IoT Kit (picture)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0D409F-7514-4FB7-9A84-69224041D3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340" y="1970201"/>
            <a:ext cx="3308808" cy="4206761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ea typeface="Verdana" panose="020B0604030504040204" pitchFamily="34" charset="0"/>
              </a:rPr>
              <a:t>UCTRONICS Kit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ea typeface="Verdana" panose="020B0604030504040204" pitchFamily="34" charset="0"/>
              </a:rPr>
              <a:t>ESP32 (2) 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ea typeface="Verdana" panose="020B0604030504040204" pitchFamily="34" charset="0"/>
              </a:rPr>
              <a:t>LCD Modules (2)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ea typeface="Malgun Gothic" panose="020B0503020000020004" pitchFamily="34" charset="-127"/>
              </a:rPr>
              <a:t>Breadboards</a:t>
            </a:r>
            <a:r>
              <a:rPr lang="en-US" sz="1800" dirty="0">
                <a:ea typeface="Verdana" panose="020B0604030504040204" pitchFamily="34" charset="0"/>
              </a:rPr>
              <a:t> (3) 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ea typeface="Verdana" panose="020B0604030504040204" pitchFamily="34" charset="0"/>
              </a:rPr>
              <a:t>Mini Router  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ea typeface="Verdana" panose="020B0604030504040204" pitchFamily="34" charset="0"/>
              </a:rPr>
              <a:t>Patch Cable  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ea typeface="Verdana" panose="020B0604030504040204" pitchFamily="34" charset="0"/>
              </a:rPr>
              <a:t>Digital Multi Meter 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ea typeface="Verdana" panose="020B0604030504040204" pitchFamily="34" charset="0"/>
              </a:rPr>
              <a:t>USB to Micro USB (2)</a:t>
            </a:r>
          </a:p>
        </p:txBody>
      </p:sp>
      <p:pic>
        <p:nvPicPr>
          <p:cNvPr id="9" name="Content Placeholder 8" descr="Graphical user interface&#10;&#10;Description automatically generated">
            <a:extLst>
              <a:ext uri="{FF2B5EF4-FFF2-40B4-BE49-F238E27FC236}">
                <a16:creationId xmlns:a16="http://schemas.microsoft.com/office/drawing/2014/main" id="{0625EF5F-BAA4-470C-9C88-C747DD796DD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368" y="1813676"/>
            <a:ext cx="6242999" cy="4363286"/>
          </a:xfrm>
        </p:spPr>
      </p:pic>
    </p:spTree>
    <p:extLst>
      <p:ext uri="{BB962C8B-B14F-4D97-AF65-F5344CB8AC3E}">
        <p14:creationId xmlns:p14="http://schemas.microsoft.com/office/powerpoint/2010/main" val="1296674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021" y="926534"/>
            <a:ext cx="9223957" cy="706964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Organization of Project Components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437887-54FE-4243-91D3-38DEA81FA6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5608" y="2139885"/>
            <a:ext cx="2585365" cy="403707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Arduino Mega 2560</a:t>
            </a:r>
          </a:p>
          <a:p>
            <a:pPr>
              <a:lnSpc>
                <a:spcPct val="150000"/>
              </a:lnSpc>
            </a:pPr>
            <a:r>
              <a:rPr lang="en-US" dirty="0"/>
              <a:t>Breadboard</a:t>
            </a:r>
          </a:p>
          <a:p>
            <a:pPr>
              <a:lnSpc>
                <a:spcPct val="150000"/>
              </a:lnSpc>
            </a:pPr>
            <a:r>
              <a:rPr lang="en-US" dirty="0"/>
              <a:t>Resistor 10k</a:t>
            </a:r>
            <a:r>
              <a:rPr lang="el-GR" dirty="0"/>
              <a:t>Ω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LEDs</a:t>
            </a:r>
          </a:p>
          <a:p>
            <a:pPr>
              <a:lnSpc>
                <a:spcPct val="150000"/>
              </a:lnSpc>
            </a:pPr>
            <a:r>
              <a:rPr lang="en-US" dirty="0"/>
              <a:t>Ultrasonic Sensor </a:t>
            </a:r>
          </a:p>
          <a:p>
            <a:pPr>
              <a:lnSpc>
                <a:spcPct val="150000"/>
              </a:lnSpc>
            </a:pPr>
            <a:r>
              <a:rPr lang="en-US" dirty="0"/>
              <a:t>Active Buzzer</a:t>
            </a:r>
          </a:p>
          <a:p>
            <a:pPr>
              <a:lnSpc>
                <a:spcPct val="150000"/>
              </a:lnSpc>
            </a:pPr>
            <a:r>
              <a:rPr lang="en-US" dirty="0"/>
              <a:t>Photoresistor</a:t>
            </a:r>
          </a:p>
          <a:p>
            <a:pPr>
              <a:lnSpc>
                <a:spcPct val="150000"/>
              </a:lnSpc>
            </a:pPr>
            <a:r>
              <a:rPr lang="en-US" dirty="0"/>
              <a:t>Wires</a:t>
            </a:r>
          </a:p>
          <a:p>
            <a:pPr>
              <a:lnSpc>
                <a:spcPct val="150000"/>
              </a:lnSpc>
            </a:pPr>
            <a:r>
              <a:rPr lang="en-US" dirty="0"/>
              <a:t>USB Type B cable</a:t>
            </a:r>
          </a:p>
          <a:p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E03052BC-1BB5-437E-BA8F-99F31FEB2A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095133" y="1633498"/>
            <a:ext cx="6001732" cy="450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465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/>
              <a:t>Circuit with red LED on (</a:t>
            </a:r>
            <a:r>
              <a:rPr lang="en-US" sz="4400" dirty="0"/>
              <a:t>picture)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34B6876-7007-4623-A1B2-92A3FFA42E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89847" y="1907507"/>
            <a:ext cx="3263503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B95790-BAAB-4D53-BAEF-60372AF1D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8650" y="1907507"/>
            <a:ext cx="3263502" cy="435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78822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1378DE8F3B0C4B9CDFA4D2D69C6C5E" ma:contentTypeVersion="9" ma:contentTypeDescription="Create a new document." ma:contentTypeScope="" ma:versionID="13fb428f1aabc9b8ba308684ac21eeba">
  <xsd:schema xmlns:xsd="http://www.w3.org/2001/XMLSchema" xmlns:xs="http://www.w3.org/2001/XMLSchema" xmlns:p="http://schemas.microsoft.com/office/2006/metadata/properties" xmlns:ns2="72d70920-3115-43d8-8443-3c61d82a113c" targetNamespace="http://schemas.microsoft.com/office/2006/metadata/properties" ma:root="true" ma:fieldsID="6ddbf4286154e98e56ecd1cd1ae9678f" ns2:_="">
    <xsd:import namespace="72d70920-3115-43d8-8443-3c61d82a113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d70920-3115-43d8-8443-3c61d82a11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955E186-3745-481E-B499-4D458E4BBA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2d70920-3115-43d8-8443-3c61d82a113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BDFFE28-1FAB-49D1-95E5-8B6B5F20413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0E30318-229F-409F-AD82-200EBB38B4A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3475</TotalTime>
  <Words>643</Words>
  <Application>Microsoft Office PowerPoint</Application>
  <PresentationFormat>Widescreen</PresentationFormat>
  <Paragraphs>67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Century Gothic</vt:lpstr>
      <vt:lpstr>Wingdings</vt:lpstr>
      <vt:lpstr>Wingdings 3</vt:lpstr>
      <vt:lpstr>Ion Boardroom</vt:lpstr>
      <vt:lpstr>PowerPoint Presentation</vt:lpstr>
      <vt:lpstr>PowerPoint Presentation</vt:lpstr>
      <vt:lpstr> Module 2</vt:lpstr>
      <vt:lpstr>Circuit (screenshot)</vt:lpstr>
      <vt:lpstr>Code(screenshot)</vt:lpstr>
      <vt:lpstr> Module 3</vt:lpstr>
      <vt:lpstr>Inventory of IoT Kit (picture)</vt:lpstr>
      <vt:lpstr>Organization of Project Components </vt:lpstr>
      <vt:lpstr>Circuit with red LED on (picture)</vt:lpstr>
      <vt:lpstr>Serial Monitor (screenshot)</vt:lpstr>
      <vt:lpstr> Module 4</vt:lpstr>
      <vt:lpstr>Circuit of door closed with Green LED ON</vt:lpstr>
      <vt:lpstr>Circuit of door open with Green LED OFF </vt:lpstr>
      <vt:lpstr>Arduino Code</vt:lpstr>
      <vt:lpstr>Serial Monitor (screenshot)</vt:lpstr>
      <vt:lpstr> Module 5</vt:lpstr>
      <vt:lpstr>Circuit with green LED on </vt:lpstr>
      <vt:lpstr>Circuit with yellow LED on</vt:lpstr>
      <vt:lpstr>Circuit with red LED on </vt:lpstr>
      <vt:lpstr>Arduino Code (Screenshot)</vt:lpstr>
      <vt:lpstr>Data Output of Distance Sensor (/Sec) </vt:lpstr>
      <vt:lpstr> Module 6</vt:lpstr>
      <vt:lpstr>Circuit with automated LED off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CEIS101 Module 1</dc:title>
  <dc:creator>William Sullivan</dc:creator>
  <cp:lastModifiedBy>Shannon Clinton</cp:lastModifiedBy>
  <cp:revision>59</cp:revision>
  <dcterms:created xsi:type="dcterms:W3CDTF">2018-12-20T22:43:36Z</dcterms:created>
  <dcterms:modified xsi:type="dcterms:W3CDTF">2022-02-22T02:52:43Z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0x010100A71378DE8F3B0C4B9CDFA4D2D69C6C5E</vt:lpwstr>
  </property>
</Properties>
</file>